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71" r:id="rId9"/>
    <p:sldId id="263" r:id="rId10"/>
    <p:sldId id="264" r:id="rId11"/>
    <p:sldId id="266" r:id="rId12"/>
    <p:sldId id="272" r:id="rId13"/>
    <p:sldId id="273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4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41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1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5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9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68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87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32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6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1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88BE-A3AD-4D8E-A419-D2AE5720DF7C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013AD-D29A-470B-89FD-FFA99789406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5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62" y="0"/>
            <a:ext cx="10287000" cy="685800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859622" y="1222626"/>
            <a:ext cx="3708971" cy="3780890"/>
          </a:xfrm>
          <a:prstGeom prst="flowChartConnector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00" y="864058"/>
            <a:ext cx="4471814" cy="42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356" y="507265"/>
            <a:ext cx="61542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Todo o programa </a:t>
            </a:r>
            <a:r>
              <a:rPr lang="pt-BR" sz="4800" b="1" dirty="0">
                <a:solidFill>
                  <a:srgbClr val="FFFFFF"/>
                </a:solidFill>
                <a:latin typeface="Dense" panose="02000000000000000000" pitchFamily="50" charset="0"/>
              </a:rPr>
              <a:t>é</a:t>
            </a: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 implementado e acompanhado por equipe capacitada pelo próprio idealizador do método. A equipe </a:t>
            </a:r>
            <a:r>
              <a:rPr lang="pt-BR" sz="48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realiza</a:t>
            </a: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 intervenções presenciais de até três horas, uma vez por semana, e acompanhamento à distância, conforme necessário. </a:t>
            </a:r>
          </a:p>
        </p:txBody>
      </p:sp>
      <p:sp>
        <p:nvSpPr>
          <p:cNvPr id="3" name="Oval 2"/>
          <p:cNvSpPr/>
          <p:nvPr/>
        </p:nvSpPr>
        <p:spPr>
          <a:xfrm>
            <a:off x="7366570" y="2003461"/>
            <a:ext cx="4304872" cy="26610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54" y="1318295"/>
            <a:ext cx="4570430" cy="43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980" y="2640455"/>
            <a:ext cx="9791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Questões </a:t>
            </a:r>
          </a:p>
        </p:txBody>
      </p:sp>
    </p:spTree>
    <p:extLst>
      <p:ext uri="{BB962C8B-B14F-4D97-AF65-F5344CB8AC3E}">
        <p14:creationId xmlns:p14="http://schemas.microsoft.com/office/powerpoint/2010/main" val="28160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85"/>
            <a:ext cx="6883685" cy="6883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2327" y="292225"/>
            <a:ext cx="39863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Dense" panose="02000000000000000000" pitchFamily="50" charset="0"/>
              </a:rPr>
              <a:t>“ Usem as técnicas meditativas para desenvolver principalmente a </a:t>
            </a:r>
            <a:r>
              <a:rPr lang="pt-BR" sz="4000" b="1" dirty="0" smtClean="0">
                <a:solidFill>
                  <a:schemeClr val="bg1"/>
                </a:solidFill>
                <a:latin typeface="Dense" panose="02000000000000000000" pitchFamily="50" charset="0"/>
              </a:rPr>
              <a:t>ética e a compaixão</a:t>
            </a:r>
            <a:r>
              <a:rPr lang="pt-BR" sz="4000" dirty="0" smtClean="0">
                <a:solidFill>
                  <a:schemeClr val="bg1"/>
                </a:solidFill>
                <a:latin typeface="Dense" panose="02000000000000000000" pitchFamily="50" charset="0"/>
              </a:rPr>
              <a:t>, gerando prosperidade no mundo, em todos os sentidos, e não apenas com uma visão de ganho individual.”</a:t>
            </a:r>
          </a:p>
          <a:p>
            <a:endParaRPr lang="pt-BR" sz="4000" dirty="0">
              <a:solidFill>
                <a:schemeClr val="bg1"/>
              </a:solidFill>
              <a:latin typeface="Dense" panose="02000000000000000000" pitchFamily="50" charset="0"/>
            </a:endParaRPr>
          </a:p>
          <a:p>
            <a:pPr algn="r"/>
            <a:r>
              <a:rPr lang="pt-BR" sz="4000" dirty="0" smtClean="0">
                <a:solidFill>
                  <a:schemeClr val="bg1"/>
                </a:solidFill>
                <a:latin typeface="Dense" panose="02000000000000000000" pitchFamily="50" charset="0"/>
              </a:rPr>
              <a:t>CLAUDIO SENNA VENZKE</a:t>
            </a:r>
            <a:endParaRPr lang="pt-BR" sz="4000" dirty="0">
              <a:solidFill>
                <a:schemeClr val="bg1"/>
              </a:solidFill>
              <a:latin typeface="Dens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156" y="369867"/>
            <a:ext cx="97912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Contatos</a:t>
            </a:r>
          </a:p>
          <a:p>
            <a:pPr algn="ctr"/>
            <a:endParaRPr lang="pt-BR" sz="60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algn="ctr"/>
            <a:r>
              <a:rPr lang="pt-BR" sz="60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051-981798925</a:t>
            </a:r>
          </a:p>
          <a:p>
            <a:pPr algn="ctr"/>
            <a:r>
              <a:rPr lang="pt-BR" sz="60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fb.com</a:t>
            </a:r>
            <a:r>
              <a:rPr lang="en-US" sz="60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/</a:t>
            </a:r>
            <a:r>
              <a:rPr lang="en-US" sz="6000" b="1" dirty="0" err="1" smtClean="0">
                <a:solidFill>
                  <a:srgbClr val="FFFFFF"/>
                </a:solidFill>
                <a:latin typeface="Dense" panose="02000000000000000000" pitchFamily="50" charset="0"/>
              </a:rPr>
              <a:t>claudiosenna</a:t>
            </a:r>
            <a:endParaRPr lang="en-US" sz="6000" b="1" dirty="0" smtClean="0">
              <a:solidFill>
                <a:srgbClr val="FFFFFF"/>
              </a:solidFill>
              <a:latin typeface="Dense" panose="02000000000000000000" pitchFamily="50" charset="0"/>
            </a:endParaRPr>
          </a:p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f</a:t>
            </a:r>
            <a:r>
              <a:rPr lang="en-US" sz="60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b.com/</a:t>
            </a:r>
            <a:r>
              <a:rPr lang="en-US" sz="6000" b="1" i="0" dirty="0" err="1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sevenmeditation</a:t>
            </a:r>
            <a:endParaRPr lang="en-US" sz="60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sevenmeditation@gmail.com</a:t>
            </a:r>
            <a:endParaRPr lang="pt-BR" sz="60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3893905" y="1369068"/>
            <a:ext cx="4458985" cy="439473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0" y="1841236"/>
            <a:ext cx="3671454" cy="34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818" y="493159"/>
            <a:ext cx="961661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Dense" panose="02000000000000000000" pitchFamily="50" charset="0"/>
              </a:rPr>
              <a:t>“O </a:t>
            </a:r>
            <a:r>
              <a:rPr lang="pt-BR" sz="7200" b="1" dirty="0">
                <a:solidFill>
                  <a:schemeClr val="bg1"/>
                </a:solidFill>
                <a:latin typeface="Dense" panose="02000000000000000000" pitchFamily="50" charset="0"/>
              </a:rPr>
              <a:t>método </a:t>
            </a:r>
            <a:r>
              <a:rPr lang="pt-BR" sz="7200" b="1" dirty="0" err="1">
                <a:solidFill>
                  <a:schemeClr val="bg1"/>
                </a:solidFill>
                <a:latin typeface="Dense" panose="02000000000000000000" pitchFamily="50" charset="0"/>
              </a:rPr>
              <a:t>SeVen</a:t>
            </a:r>
            <a:r>
              <a:rPr lang="pt-BR" sz="7200" b="1" dirty="0">
                <a:solidFill>
                  <a:schemeClr val="bg1"/>
                </a:solidFill>
                <a:latin typeface="Dense" panose="02000000000000000000" pitchFamily="50" charset="0"/>
              </a:rPr>
              <a:t> inspira e auxilia as pessoas e organizações a desenvolverem suas habilidades de forma plena, para que elas construam um mundo melhor</a:t>
            </a:r>
            <a:r>
              <a:rPr lang="pt-BR" sz="7200" b="1" dirty="0" smtClean="0">
                <a:solidFill>
                  <a:schemeClr val="bg1"/>
                </a:solidFill>
                <a:latin typeface="Dense" panose="02000000000000000000" pitchFamily="50" charset="0"/>
              </a:rPr>
              <a:t>.” </a:t>
            </a:r>
            <a:br>
              <a:rPr lang="pt-BR" sz="7200" b="1" dirty="0" smtClean="0">
                <a:solidFill>
                  <a:schemeClr val="bg1"/>
                </a:solidFill>
                <a:latin typeface="Dense" panose="02000000000000000000" pitchFamily="50" charset="0"/>
              </a:rPr>
            </a:br>
            <a:endParaRPr lang="pt-BR" sz="7200" b="1" dirty="0">
              <a:solidFill>
                <a:schemeClr val="bg1"/>
              </a:solidFill>
              <a:latin typeface="Dens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645" y="482885"/>
            <a:ext cx="1073649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	O método tem como ponto central a aplicação de técnicas de meditação e atividades vivenciais, para auxiliar o desenvolvimento pessoal e organizacional. </a:t>
            </a:r>
          </a:p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	Foi desenvolvido com base em mais de 20 anos de pesquisas e experiências de variadas práticas de meditação, além de sólida experiência acadêmica e profissional do idealizador, o Prof. Dr. Claudio Senna Venzke, construída em diferentes pa</a:t>
            </a:r>
            <a:r>
              <a:rPr lang="pt-BR" sz="48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íses</a:t>
            </a: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.</a:t>
            </a:r>
          </a:p>
          <a:p>
            <a:pPr algn="just"/>
            <a:endParaRPr lang="pt-BR" sz="4800" b="1" dirty="0">
              <a:solidFill>
                <a:schemeClr val="bg1"/>
              </a:solidFill>
              <a:latin typeface="Dens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223" y="1017142"/>
            <a:ext cx="104282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	A essência do método consiste no desenvolvimento das atividades durante sete semanas, distribuídas ao longo de cada dia em três momentos: manhã, tarde e noite. Cada momento com duração mínima de sete minutos. As experiências, sensações, benefícios e dificuldades percebidas são registradas num diário estruturado.</a:t>
            </a:r>
          </a:p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Dense" panose="02000000000000000000" pitchFamily="50" charset="0"/>
              </a:rPr>
              <a:t> </a:t>
            </a:r>
            <a:br>
              <a:rPr lang="pt-BR" sz="4800" b="1" dirty="0" smtClean="0">
                <a:solidFill>
                  <a:schemeClr val="bg1"/>
                </a:solidFill>
                <a:latin typeface="Dense" panose="02000000000000000000" pitchFamily="50" charset="0"/>
              </a:rPr>
            </a:br>
            <a:endParaRPr lang="pt-BR" sz="4800" b="1" dirty="0">
              <a:solidFill>
                <a:schemeClr val="bg1"/>
              </a:solidFill>
              <a:latin typeface="Dens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2471" y="1078786"/>
            <a:ext cx="3226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Dense" panose="02000000000000000000" pitchFamily="50" charset="0"/>
              </a:rPr>
              <a:t>Os sons dos sinos de cristal de quartzo estão presentes em diferentes técnicas meditativas, sendo em grande parte técnicas autorais.</a:t>
            </a:r>
            <a:endParaRPr lang="pt-BR" sz="4000" b="1" dirty="0">
              <a:solidFill>
                <a:schemeClr val="bg1"/>
              </a:solidFill>
              <a:latin typeface="Dens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594" y="1448656"/>
            <a:ext cx="104282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FF"/>
                </a:solidFill>
                <a:latin typeface="Dense" panose="02000000000000000000" pitchFamily="50" charset="0"/>
              </a:rPr>
              <a:t>As atividades de c</a:t>
            </a:r>
            <a:r>
              <a:rPr lang="pt-BR" sz="60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ada semana visam desenvolver habilidades específicas,  tendo como objetivo geral o desenvolvimento das inteligências cognitiva, emocional e espiritual.</a:t>
            </a:r>
          </a:p>
          <a:p>
            <a:pPr algn="just"/>
            <a:endParaRPr lang="pt-BR" sz="6000" b="1" dirty="0">
              <a:solidFill>
                <a:schemeClr val="bg1"/>
              </a:solidFill>
              <a:latin typeface="Dens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498" y="554805"/>
            <a:ext cx="104282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Habilidades desenvolvidas:</a:t>
            </a:r>
          </a:p>
          <a:p>
            <a:pPr algn="just"/>
            <a:endParaRPr lang="pt-BR" sz="48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algn="just"/>
            <a:r>
              <a:rPr lang="pt-BR" sz="4800" b="1" i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- empatia</a:t>
            </a: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, compaixão e amor altruísta; </a:t>
            </a:r>
          </a:p>
          <a:p>
            <a:pPr marL="685800" indent="-685800" algn="just">
              <a:buFontTx/>
              <a:buChar char="-"/>
            </a:pPr>
            <a:endParaRPr lang="pt-BR" sz="48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- autoestima, autoconfiança e poder pessoal;</a:t>
            </a:r>
          </a:p>
          <a:p>
            <a:pPr marL="685800" indent="-685800" algn="just">
              <a:buFontTx/>
              <a:buChar char="-"/>
            </a:pPr>
            <a:endParaRPr lang="pt-BR" sz="48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- comunicação autentica e auto expressão;</a:t>
            </a:r>
          </a:p>
        </p:txBody>
      </p:sp>
    </p:spTree>
    <p:extLst>
      <p:ext uri="{BB962C8B-B14F-4D97-AF65-F5344CB8AC3E}">
        <p14:creationId xmlns:p14="http://schemas.microsoft.com/office/powerpoint/2010/main" val="3291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868" y="863029"/>
            <a:ext cx="1042826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relacionamentos positivos e criatividade;</a:t>
            </a:r>
          </a:p>
          <a:p>
            <a:pPr marL="685800" indent="-685800" algn="just">
              <a:buFontTx/>
              <a:buChar char="-"/>
            </a:pPr>
            <a:endParaRPr lang="pt-BR" sz="48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marL="685800" indent="-685800" algn="just">
              <a:buFontTx/>
              <a:buChar char="-"/>
            </a:pP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ampliação da visão, imaginação e intuição;</a:t>
            </a:r>
          </a:p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 </a:t>
            </a:r>
          </a:p>
          <a:p>
            <a:pPr marL="685800" indent="-685800" algn="just">
              <a:buFontTx/>
              <a:buChar char="-"/>
            </a:pP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lidar com as questões materiais e senso de segurança; e</a:t>
            </a:r>
          </a:p>
          <a:p>
            <a:pPr marL="685800" indent="-685800" algn="just">
              <a:buFontTx/>
              <a:buChar char="-"/>
            </a:pPr>
            <a:endParaRPr lang="pt-BR" sz="48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marL="685800" indent="-685800" algn="just">
              <a:buFontTx/>
              <a:buChar char="-"/>
            </a:pP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consciência e conexão positiva com o todo.</a:t>
            </a:r>
          </a:p>
          <a:p>
            <a:pPr marL="685800" indent="-685800" algn="just">
              <a:buFontTx/>
              <a:buChar char="-"/>
            </a:pPr>
            <a:endParaRPr lang="pt-BR" sz="48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marL="685800" indent="-685800" algn="just">
              <a:buFontTx/>
              <a:buChar char="-"/>
            </a:pPr>
            <a:endParaRPr lang="pt-BR" sz="4800" b="1" i="0" dirty="0" smtClean="0">
              <a:solidFill>
                <a:srgbClr val="FFFFFF"/>
              </a:solidFill>
              <a:effectLst/>
              <a:latin typeface="Dense" panose="02000000000000000000" pitchFamily="50" charset="0"/>
            </a:endParaRPr>
          </a:p>
          <a:p>
            <a:pPr algn="just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922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625" y="1561668"/>
            <a:ext cx="9791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Ao final de cada semana, os participantes revisam seus diários, e ao final da sétima semana cada participante realiza um </a:t>
            </a:r>
            <a:r>
              <a:rPr lang="pt-BR" sz="4800" b="1" i="0" dirty="0" err="1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autoretiro</a:t>
            </a: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 de um turno, </a:t>
            </a:r>
            <a:r>
              <a:rPr lang="pt-BR" sz="4800" b="1" i="0" dirty="0" err="1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experienciando</a:t>
            </a:r>
            <a:r>
              <a:rPr lang="pt-BR" sz="4800" b="1" i="0" dirty="0" smtClean="0">
                <a:solidFill>
                  <a:srgbClr val="FFFFFF"/>
                </a:solidFill>
                <a:effectLst/>
                <a:latin typeface="Dense" panose="02000000000000000000" pitchFamily="50" charset="0"/>
              </a:rPr>
              <a:t> novamente as técnicas, para desenvolver um plano de meditação pessoal.</a:t>
            </a:r>
          </a:p>
        </p:txBody>
      </p:sp>
    </p:spTree>
    <p:extLst>
      <p:ext uri="{BB962C8B-B14F-4D97-AF65-F5344CB8AC3E}">
        <p14:creationId xmlns:p14="http://schemas.microsoft.com/office/powerpoint/2010/main" val="7498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256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Dense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senna</dc:creator>
  <cp:lastModifiedBy>claudio senna</cp:lastModifiedBy>
  <cp:revision>49</cp:revision>
  <dcterms:created xsi:type="dcterms:W3CDTF">2017-08-28T00:51:13Z</dcterms:created>
  <dcterms:modified xsi:type="dcterms:W3CDTF">2018-01-29T18:01:59Z</dcterms:modified>
</cp:coreProperties>
</file>